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7" r:id="rId4"/>
    <p:sldId id="259" r:id="rId5"/>
    <p:sldId id="260" r:id="rId6"/>
    <p:sldId id="261" r:id="rId7"/>
    <p:sldId id="262" r:id="rId8"/>
    <p:sldId id="270" r:id="rId9"/>
    <p:sldId id="271" r:id="rId10"/>
    <p:sldId id="272" r:id="rId11"/>
    <p:sldId id="273" r:id="rId12"/>
    <p:sldId id="269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CFEEF-8151-4593-8443-6587F30FD9D6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FAE56-085F-4FD4-95F8-0BE74C113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8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6831E-792C-4A07-95EA-CC173A45192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98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1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3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AD541-A4B1-42E0-9C49-3680E16ED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8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7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2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5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7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2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EF233-ECDA-4A3F-B5BD-1366C532A057}" type="datetimeFigureOut">
              <a:rPr lang="en-US" smtClean="0"/>
              <a:t>9/12/2013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E254-F46F-4801-B160-3C54D5143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7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avi"/><Relationship Id="rId2" Type="http://schemas.microsoft.com/office/2007/relationships/media" Target="../media/media2.avi"/><Relationship Id="rId1" Type="http://schemas.openxmlformats.org/officeDocument/2006/relationships/video" Target="file:///C:\Users\Ekapop%20Pairam\Desktop\Group%20Meeting%2012-05-2012\collapsing.avi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Image Velocimetry of Collapsing </a:t>
            </a:r>
            <a:r>
              <a:rPr lang="en-US" dirty="0" err="1" smtClean="0"/>
              <a:t>Toroidal</a:t>
            </a:r>
            <a:r>
              <a:rPr lang="en-US" dirty="0" smtClean="0"/>
              <a:t> Droplets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Eric Berger</a:t>
            </a:r>
          </a:p>
          <a:p>
            <a:r>
              <a:rPr lang="en-US" dirty="0" err="1" smtClean="0"/>
              <a:t>Ekapop</a:t>
            </a:r>
            <a:r>
              <a:rPr lang="en-US" dirty="0" smtClean="0"/>
              <a:t> </a:t>
            </a:r>
            <a:r>
              <a:rPr lang="en-US" dirty="0" err="1" smtClean="0"/>
              <a:t>Pairam</a:t>
            </a:r>
            <a:endParaRPr lang="en-US" dirty="0" smtClean="0"/>
          </a:p>
          <a:p>
            <a:r>
              <a:rPr lang="en-US" dirty="0" smtClean="0"/>
              <a:t>Dr. Phil Segre (Oxford College)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99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llapsi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64176" y="2133600"/>
            <a:ext cx="4419600" cy="2395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181600"/>
            <a:ext cx="5342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Shown in the picture on the left, is an example of a torus generated in a viscous medium.  The video on the right depicts a collapsing torus, as captured with out PIV system, sped up 10x.</a:t>
            </a:r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PIV Analysis of Collapsing Torus</a:t>
            </a:r>
            <a:endParaRPr lang="en-US" sz="3600" dirty="0"/>
          </a:p>
        </p:txBody>
      </p:sp>
      <p:pic>
        <p:nvPicPr>
          <p:cNvPr id="9" name="Comp 2.av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2134049"/>
            <a:ext cx="3810000" cy="2394689"/>
          </a:xfrm>
        </p:spPr>
      </p:pic>
    </p:spTree>
    <p:extLst>
      <p:ext uri="{BB962C8B-B14F-4D97-AF65-F5344CB8AC3E}">
        <p14:creationId xmlns:p14="http://schemas.microsoft.com/office/powerpoint/2010/main" val="28321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z="3600" dirty="0" smtClean="0"/>
              <a:t>PIV Analysis of Collapsing Torus</a:t>
            </a:r>
            <a:endParaRPr lang="en-US" sz="3600" dirty="0"/>
          </a:p>
        </p:txBody>
      </p:sp>
      <p:pic>
        <p:nvPicPr>
          <p:cNvPr id="66607" name="Picture 47" descr="C:\Users\Eric\Documents\Georgia Tech\Research\PIV - Toroidal Droplets\Experiments\Side Torus\Best Tori\5.15.13\Figures\time evolution with tit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72"/>
          <a:stretch/>
        </p:blipFill>
        <p:spPr bwMode="auto">
          <a:xfrm>
            <a:off x="0" y="1209077"/>
            <a:ext cx="9144000" cy="245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7" descr="C:\Users\Eric\Documents\Georgia Tech\Research\PIV - Toroidal Droplets\Experiments\Side Torus\Best Tori\5.15.13\Figures\time evolution with ti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2"/>
          <a:stretch/>
        </p:blipFill>
        <p:spPr bwMode="auto">
          <a:xfrm>
            <a:off x="-1" y="3665411"/>
            <a:ext cx="6096000" cy="24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2877" y="4114562"/>
            <a:ext cx="2590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The top row is the theory, the bottom row is the experimental.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For each time (t) the left fields are in the lab frame and the right fields are in the shrinking frame.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548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Laser Sheet Set-Up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0" b="18103"/>
          <a:stretch/>
        </p:blipFill>
        <p:spPr>
          <a:xfrm>
            <a:off x="152400" y="1371600"/>
            <a:ext cx="4826302" cy="1730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7" b="22562"/>
          <a:stretch/>
        </p:blipFill>
        <p:spPr>
          <a:xfrm>
            <a:off x="229132" y="4506687"/>
            <a:ext cx="6857468" cy="2122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9"/>
          <a:stretch/>
        </p:blipFill>
        <p:spPr>
          <a:xfrm>
            <a:off x="5627914" y="1143000"/>
            <a:ext cx="3327295" cy="25929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8562" y="3272395"/>
            <a:ext cx="2841437" cy="43088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Above are the two lasers used for illumination, green (bottom) and red (top).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791201" y="3886200"/>
            <a:ext cx="3048000" cy="2616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Above is a close up of the rubber cylindrical lens.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7291561" y="4880520"/>
            <a:ext cx="1487609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To the left is the rig, set up and in action (shown with the red laser).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27822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End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the end of this project we hope to obtain accurate vector fields of both the horizontal and vertical cross sections of the collapsing torus.</a:t>
            </a:r>
          </a:p>
          <a:p>
            <a:r>
              <a:rPr lang="en-US" dirty="0" smtClean="0"/>
              <a:t>By obtaining such vector fields, we hope to better understand and prove the physical concepts driving the collapse of </a:t>
            </a:r>
            <a:r>
              <a:rPr lang="en-US" dirty="0" err="1" smtClean="0"/>
              <a:t>toroidal</a:t>
            </a:r>
            <a:r>
              <a:rPr lang="en-US" dirty="0" smtClean="0"/>
              <a:t> droplets.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0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PIV?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 Image Velocimetry (PIV) involves monitoring the position and movement of tracer particles, and creating corresponding vector fields.</a:t>
            </a:r>
          </a:p>
          <a:p>
            <a:r>
              <a:rPr lang="en-US" dirty="0" smtClean="0"/>
              <a:t>These vector fields can accurately describe the position, velocity, and vorticity of a medium.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49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PIV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Create a solution/medium containing tracer particles.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Subject the suspension to the desired experiment.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a stop-motion video of the liquid during the experiment.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Analyze the video frames using PIV software.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Generate corresponding vector fields.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43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Typical PIV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6019800"/>
            <a:ext cx="7391400" cy="457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200" dirty="0"/>
              <a:t>PIV/LDV MEASUREMENTS OF MEAN VELOCITY AND TURBULENCE IN A COMPLEX OPEN CHANNEL FLOW, B-S. Hyun, R. </a:t>
            </a:r>
            <a:r>
              <a:rPr lang="en-US" sz="1200" dirty="0" err="1"/>
              <a:t>Balachandar</a:t>
            </a:r>
            <a:r>
              <a:rPr lang="en-US" sz="1200" dirty="0"/>
              <a:t>, K. Yu, and V.C. Patel</a:t>
            </a:r>
            <a:r>
              <a:rPr lang="en-US" sz="1200" dirty="0" smtClean="0"/>
              <a:t>.</a:t>
            </a:r>
          </a:p>
          <a:p>
            <a:pPr marL="0" indent="0">
              <a:buNone/>
            </a:pPr>
            <a:r>
              <a:rPr lang="en-US" sz="1200" dirty="0" smtClean="0"/>
              <a:t>&lt;http</a:t>
            </a:r>
            <a:r>
              <a:rPr lang="en-US" sz="1200" dirty="0"/>
              <a:t>://</a:t>
            </a:r>
            <a:r>
              <a:rPr lang="en-US" sz="1200" dirty="0" smtClean="0"/>
              <a:t>www.personal.psu.edu/bvd5010/blogs/portfolio/2010/06/aerospace-engineering.html&gt;</a:t>
            </a:r>
            <a:endParaRPr lang="en-US" sz="1200" dirty="0"/>
          </a:p>
        </p:txBody>
      </p:sp>
      <p:pic>
        <p:nvPicPr>
          <p:cNvPr id="3074" name="Picture 2" descr="PIV_img1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>
            <a:off x="1219200" y="1447801"/>
            <a:ext cx="6629400" cy="42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6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OpenPIV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05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OpenPIV is a free, MATLAB-coded, PIV analysis program that compares small boxes in each successive frame of a video, and assigns displacement vectors based on how the objects within the small boxes move.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248400"/>
            <a:ext cx="6629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Taylor, Z.J.; </a:t>
            </a:r>
            <a:r>
              <a:rPr lang="en-US" sz="900" dirty="0" err="1" smtClean="0"/>
              <a:t>Gurka</a:t>
            </a:r>
            <a:r>
              <a:rPr lang="en-US" sz="900" dirty="0" smtClean="0"/>
              <a:t>, R.; Kopp, G.A.; </a:t>
            </a:r>
            <a:r>
              <a:rPr lang="en-US" sz="900" dirty="0" err="1" smtClean="0"/>
              <a:t>Liberzon</a:t>
            </a:r>
            <a:r>
              <a:rPr lang="en-US" sz="900" dirty="0" smtClean="0"/>
              <a:t>, A.; , "Long-Duration Time-Resolved PIV to Study Unsteady Aerodynamics," Instrumentation and Measurement, IEEE Transactions on , vol.59, no.12, pp.3262-3269, Dec. 2010 </a:t>
            </a:r>
            <a:r>
              <a:rPr lang="en-US" sz="900" dirty="0" err="1" smtClean="0"/>
              <a:t>doi</a:t>
            </a:r>
            <a:r>
              <a:rPr lang="en-US" sz="900" dirty="0" smtClean="0"/>
              <a:t>: 10.1109/TIM.2010.2047149 URL: http://ieeexplore.ieee.org/stamp/stamp.jsp?tp=&amp;arnumber=5464317&amp;isnumber=5609237</a:t>
            </a:r>
            <a:endParaRPr lang="en-US" sz="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37683" r="57682" b="41370"/>
          <a:stretch/>
        </p:blipFill>
        <p:spPr bwMode="auto">
          <a:xfrm>
            <a:off x="1447800" y="3407228"/>
            <a:ext cx="4495800" cy="259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422549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 sample, raw vector field rendered by OpenPIV, from a video of a dotted piece of paper sliding downward.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54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Our Microbead Suspensions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1489" r="11279" b="15099"/>
          <a:stretch/>
        </p:blipFill>
        <p:spPr>
          <a:xfrm>
            <a:off x="1754371" y="1143000"/>
            <a:ext cx="6932429" cy="4561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5867400"/>
            <a:ext cx="6324600" cy="76944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The suspensions for our experiment consist of 15</a:t>
            </a:r>
            <a:r>
              <a:rPr lang="el-GR" sz="1100" dirty="0" smtClean="0"/>
              <a:t>μ</a:t>
            </a:r>
            <a:r>
              <a:rPr lang="en-US" sz="1100" dirty="0" smtClean="0"/>
              <a:t>m </a:t>
            </a:r>
            <a:r>
              <a:rPr lang="en-US" sz="1100" dirty="0"/>
              <a:t> </a:t>
            </a:r>
            <a:r>
              <a:rPr lang="en-US" sz="1100" dirty="0" smtClean="0"/>
              <a:t>microbeads suspended in 60mM SDS water. Note the difference in color between the 1,500,000 </a:t>
            </a:r>
            <a:r>
              <a:rPr lang="en-US" sz="1100" dirty="0" err="1" smtClean="0"/>
              <a:t>ppg</a:t>
            </a:r>
            <a:r>
              <a:rPr lang="en-US" sz="1100" dirty="0" smtClean="0"/>
              <a:t> (left), 150,000 </a:t>
            </a:r>
            <a:r>
              <a:rPr lang="en-US" sz="1100" dirty="0" err="1" smtClean="0"/>
              <a:t>ppg</a:t>
            </a:r>
            <a:r>
              <a:rPr lang="en-US" sz="1100" dirty="0" smtClean="0"/>
              <a:t> (center), and 15,000 </a:t>
            </a:r>
            <a:r>
              <a:rPr lang="en-US" sz="1100" dirty="0" err="1" smtClean="0"/>
              <a:t>ppg</a:t>
            </a:r>
            <a:r>
              <a:rPr lang="en-US" sz="1100" dirty="0" smtClean="0"/>
              <a:t> (right) samples. The bubbles appear as a result of shaking, due to the presence of SDS. The particles used are depicted in their container on the far left.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6" y="1199708"/>
            <a:ext cx="255990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8066" y="4800600"/>
            <a:ext cx="2362200" cy="6001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Above is a microscope image of the 1,500,000 </a:t>
            </a:r>
            <a:r>
              <a:rPr lang="en-US" sz="1100" dirty="0" err="1" smtClean="0"/>
              <a:t>ppg</a:t>
            </a:r>
            <a:r>
              <a:rPr lang="en-US" sz="1100" dirty="0" smtClean="0"/>
              <a:t> </a:t>
            </a:r>
            <a:r>
              <a:rPr lang="en-US" sz="1100" dirty="0" err="1" smtClean="0"/>
              <a:t>microbead</a:t>
            </a:r>
            <a:r>
              <a:rPr lang="en-US" sz="1100" dirty="0" smtClean="0"/>
              <a:t> sample as it appears under a 2.5x lens. 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5824868" y="1295400"/>
            <a:ext cx="2193851" cy="6001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Below is a microscope image of the 1,500,000 </a:t>
            </a:r>
            <a:r>
              <a:rPr lang="en-US" sz="1100" dirty="0" err="1" smtClean="0"/>
              <a:t>ppg</a:t>
            </a:r>
            <a:r>
              <a:rPr lang="en-US" sz="1100" dirty="0" smtClean="0"/>
              <a:t> </a:t>
            </a:r>
            <a:r>
              <a:rPr lang="en-US" sz="1100" dirty="0" err="1" smtClean="0"/>
              <a:t>microbead</a:t>
            </a:r>
            <a:r>
              <a:rPr lang="en-US" sz="1100" dirty="0" smtClean="0"/>
              <a:t> sample as it appears under a 5x lens</a:t>
            </a:r>
            <a:r>
              <a:rPr lang="en-US" sz="1100" dirty="0"/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8200" cy="34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86150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1" y="371564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Testing Our PIV System: Falling Droplet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920460"/>
            <a:ext cx="3048000" cy="293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95937" y="5738336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above video depicts a water droplet sinking through viscous oil, as captured with our PIV capabilities.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51054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 single frame of the sinking droplet video as analyzed with our PIV software.</a:t>
            </a:r>
            <a:endParaRPr lang="en-US" sz="1400" dirty="0"/>
          </a:p>
        </p:txBody>
      </p:sp>
      <p:pic>
        <p:nvPicPr>
          <p:cNvPr id="13" name="Comp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674" y="1295400"/>
            <a:ext cx="3999326" cy="42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Falling Drop Analysis</a:t>
            </a:r>
            <a:endParaRPr lang="en-US" dirty="0"/>
          </a:p>
        </p:txBody>
      </p:sp>
      <p:pic>
        <p:nvPicPr>
          <p:cNvPr id="97283" name="Picture 3" descr="C:\Users\Eric\Desktop\Vector Shift\Correct Figures\18 Frame Av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11605" r="7464" b="11183"/>
          <a:stretch/>
        </p:blipFill>
        <p:spPr bwMode="auto">
          <a:xfrm>
            <a:off x="0" y="1673940"/>
            <a:ext cx="4370121" cy="29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Eric\Desktop\Vector Shift\Correct Figures\Theor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11200" r="6845" b="10815"/>
          <a:stretch/>
        </p:blipFill>
        <p:spPr bwMode="auto">
          <a:xfrm>
            <a:off x="4572000" y="1673941"/>
            <a:ext cx="4512334" cy="305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6126" y="5026223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above vector field depicts the average vector field obtained when applying PIV analysis to the capture sinking droplet video.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0" y="5026223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above vector field depicts the theoretical vector field for a water droplet sinking through a viscous medium.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10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647</Words>
  <Application>Microsoft Office PowerPoint</Application>
  <PresentationFormat>On-screen Show (4:3)</PresentationFormat>
  <Paragraphs>43</Paragraphs>
  <Slides>13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Particle Image Velocimetry of Collapsing Toroidal Droplets</vt:lpstr>
      <vt:lpstr>What is PIV?</vt:lpstr>
      <vt:lpstr>The PIV Process</vt:lpstr>
      <vt:lpstr>A Typical PIV Set-Up</vt:lpstr>
      <vt:lpstr>OpenPIV</vt:lpstr>
      <vt:lpstr>Our Microbead Suspensions</vt:lpstr>
      <vt:lpstr>PowerPoint Presentation</vt:lpstr>
      <vt:lpstr>Testing Our PIV System: Falling Droplet</vt:lpstr>
      <vt:lpstr>Falling Drop Analysis</vt:lpstr>
      <vt:lpstr>PIV Analysis of Collapsing Torus</vt:lpstr>
      <vt:lpstr>PIV Analysis of Collapsing Torus</vt:lpstr>
      <vt:lpstr>The Laser Sheet Set-Up</vt:lpstr>
      <vt:lpstr>Our End Goals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 Image Velocimetry of Collapsing Toroidal Droplets</dc:title>
  <dc:creator>Eric</dc:creator>
  <cp:lastModifiedBy>Eric</cp:lastModifiedBy>
  <cp:revision>14</cp:revision>
  <dcterms:created xsi:type="dcterms:W3CDTF">2012-06-18T12:35:59Z</dcterms:created>
  <dcterms:modified xsi:type="dcterms:W3CDTF">2013-09-12T19:45:00Z</dcterms:modified>
</cp:coreProperties>
</file>